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60" r:id="rId6"/>
    <p:sldId id="271" r:id="rId7"/>
    <p:sldId id="273" r:id="rId8"/>
    <p:sldId id="259" r:id="rId9"/>
    <p:sldId id="261" r:id="rId10"/>
    <p:sldId id="262" r:id="rId11"/>
    <p:sldId id="263" r:id="rId12"/>
    <p:sldId id="274" r:id="rId13"/>
    <p:sldId id="265" r:id="rId14"/>
    <p:sldId id="266" r:id="rId15"/>
    <p:sldId id="270" r:id="rId16"/>
    <p:sldId id="267"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google.iq/url?sa=i&amp;rct=j&amp;q=&amp;esrc=s&amp;source=images&amp;cd=&amp;cad=rja&amp;uact=8&amp;ved=0ahUKEwjQ_fOl6q_ZAhXMIlAKHWmgC6MQjRwIBw&amp;url=https://www.biology-questions-and-answers.com/cell-biology-review.html&amp;psig=AOvVaw1Wl7gq7iuBlAjT54fF6Jkm&amp;ust=151905586782089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iq/url?sa=i&amp;rct=j&amp;q=&amp;esrc=s&amp;source=images&amp;cd=&amp;cad=rja&amp;uact=8&amp;ved=&amp;url=http://www.stockphotos.ro/cell-structure-image15766490.html&amp;psig=AOvVaw1Wl7gq7iuBlAjT54fF6Jkm&amp;ust=151905586782089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z7Yitit7dAhXMjqQKHWkRAJUQjRx6BAgBEAU&amp;url=https://www.britannica.com/biography/Gregor-Mendel&amp;psig=AOvVaw2wp0QIHN7j9V7otgaoh_BL&amp;ust=1538237131081390"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7924800" cy="1524000"/>
          </a:xfrm>
        </p:spPr>
        <p:txBody>
          <a:bodyPr>
            <a:normAutofit fontScale="90000"/>
          </a:bodyPr>
          <a:lstStyle/>
          <a:p>
            <a:pPr algn="ctr"/>
            <a:r>
              <a:rPr lang="en-US" dirty="0" smtClean="0">
                <a:latin typeface="Berlin Sans FB" pitchFamily="34" charset="0"/>
              </a:rPr>
              <a:t>Introduction to Molecular Biology</a:t>
            </a:r>
            <a:br>
              <a:rPr lang="en-US" dirty="0" smtClean="0">
                <a:latin typeface="Berlin Sans FB" pitchFamily="34" charset="0"/>
              </a:rPr>
            </a:br>
            <a:r>
              <a:rPr lang="en-US" dirty="0" smtClean="0">
                <a:latin typeface="Berlin Sans FB" pitchFamily="34" charset="0"/>
              </a:rPr>
              <a:t>Lecture 1</a:t>
            </a:r>
            <a:endParaRPr lang="ar-IQ" dirty="0">
              <a:latin typeface="Berlin Sans FB" pitchFamily="34" charset="0"/>
            </a:endParaRPr>
          </a:p>
        </p:txBody>
      </p:sp>
      <p:sp>
        <p:nvSpPr>
          <p:cNvPr id="3" name="Subtitle 2"/>
          <p:cNvSpPr>
            <a:spLocks noGrp="1"/>
          </p:cNvSpPr>
          <p:nvPr>
            <p:ph type="subTitle" idx="1"/>
          </p:nvPr>
        </p:nvSpPr>
        <p:spPr>
          <a:xfrm>
            <a:off x="1371600" y="4114800"/>
            <a:ext cx="6400800" cy="914400"/>
          </a:xfrm>
        </p:spPr>
        <p:txBody>
          <a:bodyPr>
            <a:normAutofit lnSpcReduction="10000"/>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2466"/>
            <a:ext cx="7696200" cy="64535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ss.jpg"/>
          <p:cNvPicPr>
            <a:picLocks noChangeAspect="1"/>
          </p:cNvPicPr>
          <p:nvPr/>
        </p:nvPicPr>
        <p:blipFill>
          <a:blip r:embed="rId2" cstate="print"/>
          <a:stretch>
            <a:fillRect/>
          </a:stretch>
        </p:blipFill>
        <p:spPr>
          <a:xfrm>
            <a:off x="152400" y="1285875"/>
            <a:ext cx="518160" cy="323850"/>
          </a:xfrm>
          <a:prstGeom prst="rect">
            <a:avLst/>
          </a:prstGeom>
        </p:spPr>
      </p:pic>
      <p:sp>
        <p:nvSpPr>
          <p:cNvPr id="7" name="Content Placeholder 6"/>
          <p:cNvSpPr>
            <a:spLocks noGrp="1"/>
          </p:cNvSpPr>
          <p:nvPr>
            <p:ph idx="1"/>
          </p:nvPr>
        </p:nvSpPr>
        <p:spPr>
          <a:xfrm>
            <a:off x="656705" y="1066800"/>
            <a:ext cx="8229600" cy="4525963"/>
          </a:xfrm>
        </p:spPr>
        <p:txBody>
          <a:bodyPr>
            <a:noAutofit/>
          </a:bodyPr>
          <a:lstStyle/>
          <a:p>
            <a:pPr marL="109728" indent="0" algn="l">
              <a:buNone/>
            </a:pPr>
            <a:r>
              <a:rPr lang="en-US" sz="2800" dirty="0">
                <a:latin typeface="Agency FB" pitchFamily="34" charset="0"/>
              </a:rPr>
              <a:t>The Avery- Macleod-McCarty experiment was reported in 1944, by Oswald Avery, Colin Macleod, and </a:t>
            </a:r>
            <a:r>
              <a:rPr lang="en-US" sz="2800" dirty="0" err="1">
                <a:latin typeface="Agency FB" pitchFamily="34" charset="0"/>
              </a:rPr>
              <a:t>Maclyn</a:t>
            </a:r>
            <a:r>
              <a:rPr lang="en-US" sz="2800" dirty="0">
                <a:latin typeface="Agency FB" pitchFamily="34" charset="0"/>
              </a:rPr>
              <a:t> McCarty, that DNA is the substance that causes bacterial transformation. It was started in 1930s and early 1940s to purify and characterize the “transforming principle” which was first described by Griffith’s experiment of 1928: start with</a:t>
            </a:r>
          </a:p>
          <a:p>
            <a:pPr marL="109728" lvl="0" indent="0" algn="l">
              <a:buNone/>
            </a:pPr>
            <a:r>
              <a:rPr lang="en-US" sz="2800" dirty="0" smtClean="0">
                <a:latin typeface="Agency FB" pitchFamily="34" charset="0"/>
              </a:rPr>
              <a:t>1. Heat </a:t>
            </a:r>
            <a:r>
              <a:rPr lang="en-US" sz="2800" dirty="0">
                <a:latin typeface="Agency FB" pitchFamily="34" charset="0"/>
              </a:rPr>
              <a:t>killing </a:t>
            </a:r>
            <a:r>
              <a:rPr lang="en-US" sz="2800" i="1" dirty="0">
                <a:latin typeface="Agency FB" pitchFamily="34" charset="0"/>
              </a:rPr>
              <a:t>Streptococcus </a:t>
            </a:r>
            <a:r>
              <a:rPr lang="en-US" sz="2800" i="1" dirty="0" err="1">
                <a:latin typeface="Agency FB" pitchFamily="34" charset="0"/>
              </a:rPr>
              <a:t>pneumoniae</a:t>
            </a:r>
            <a:r>
              <a:rPr lang="en-US" sz="2800" dirty="0">
                <a:latin typeface="Agency FB" pitchFamily="34" charset="0"/>
              </a:rPr>
              <a:t> (virulent strain type III-S)</a:t>
            </a:r>
          </a:p>
          <a:p>
            <a:pPr marL="109728" lvl="0" indent="0" algn="l">
              <a:buNone/>
            </a:pPr>
            <a:r>
              <a:rPr lang="en-US" sz="2800" dirty="0" smtClean="0">
                <a:latin typeface="Agency FB" pitchFamily="34" charset="0"/>
              </a:rPr>
              <a:t>2. Incubation </a:t>
            </a:r>
            <a:r>
              <a:rPr lang="en-US" sz="2800" dirty="0">
                <a:latin typeface="Agency FB" pitchFamily="34" charset="0"/>
              </a:rPr>
              <a:t>along with living but non-virulent type II-R </a:t>
            </a:r>
            <a:r>
              <a:rPr lang="en-US" sz="2800" dirty="0" smtClean="0">
                <a:latin typeface="Agency FB" pitchFamily="34" charset="0"/>
              </a:rPr>
              <a:t>pneumococci </a:t>
            </a:r>
            <a:endParaRPr lang="en-US" sz="2800" dirty="0">
              <a:latin typeface="Agency FB" pitchFamily="34" charset="0"/>
            </a:endParaRPr>
          </a:p>
          <a:p>
            <a:pPr marL="109728" lvl="0" indent="0" algn="l">
              <a:buNone/>
            </a:pPr>
            <a:r>
              <a:rPr lang="en-US" sz="2800" dirty="0" smtClean="0">
                <a:latin typeface="Agency FB" pitchFamily="34" charset="0"/>
              </a:rPr>
              <a:t>3. Resulted </a:t>
            </a:r>
            <a:r>
              <a:rPr lang="en-US" sz="2800" dirty="0">
                <a:latin typeface="Agency FB" pitchFamily="34" charset="0"/>
              </a:rPr>
              <a:t>in production of smooth colonies on media and a deadly infection of type III-S pneumococci (they repeated Griffith experiments).</a:t>
            </a:r>
          </a:p>
          <a:p>
            <a:pPr marL="109728" indent="0" algn="l">
              <a:buNone/>
            </a:pPr>
            <a:endParaRPr lang="en-US" sz="2800" dirty="0">
              <a:latin typeface="Agency FB" pitchFamily="34" charset="0"/>
            </a:endParaRPr>
          </a:p>
        </p:txBody>
      </p:sp>
      <p:sp>
        <p:nvSpPr>
          <p:cNvPr id="6" name="Title 5"/>
          <p:cNvSpPr>
            <a:spLocks noGrp="1"/>
          </p:cNvSpPr>
          <p:nvPr>
            <p:ph type="title"/>
          </p:nvPr>
        </p:nvSpPr>
        <p:spPr>
          <a:xfrm>
            <a:off x="457200" y="274638"/>
            <a:ext cx="8229600" cy="792162"/>
          </a:xfrm>
        </p:spPr>
        <p:txBody>
          <a:bodyPr>
            <a:normAutofit/>
          </a:bodyPr>
          <a:lstStyle/>
          <a:p>
            <a:r>
              <a:rPr lang="en-US" u="sng" dirty="0">
                <a:effectLst/>
                <a:latin typeface="Agency FB" pitchFamily="34" charset="0"/>
              </a:rPr>
              <a:t>Avery-Macleod-</a:t>
            </a:r>
            <a:r>
              <a:rPr lang="en-US" u="sng" dirty="0" err="1">
                <a:effectLst/>
                <a:latin typeface="Agency FB" pitchFamily="34" charset="0"/>
              </a:rPr>
              <a:t>Mccarty</a:t>
            </a:r>
            <a:r>
              <a:rPr lang="en-US" u="sng" dirty="0">
                <a:effectLst/>
                <a:latin typeface="Agency FB" pitchFamily="34" charset="0"/>
              </a:rPr>
              <a:t> Experiment </a:t>
            </a:r>
            <a:endParaRPr lang="en-US" dirty="0">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43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01000" cy="4081271"/>
          </a:xfrm>
        </p:spPr>
        <p:txBody>
          <a:bodyPr>
            <a:normAutofit/>
          </a:bodyPr>
          <a:lstStyle/>
          <a:p>
            <a:pPr marL="109728" lvl="0" indent="0" algn="l" rtl="0">
              <a:buNone/>
            </a:pPr>
            <a:r>
              <a:rPr lang="en-US" sz="2800" dirty="0">
                <a:latin typeface="Agency FB" pitchFamily="34" charset="0"/>
              </a:rPr>
              <a:t>Avery and his colleagues start to prove DNA is the genetic material responsible for heredity by transformation process: the principle depends on treating filtrate of S strain with protease and </a:t>
            </a:r>
            <a:r>
              <a:rPr lang="en-US" sz="2800" dirty="0" err="1">
                <a:latin typeface="Agency FB" pitchFamily="34" charset="0"/>
              </a:rPr>
              <a:t>ribonuclease</a:t>
            </a:r>
            <a:r>
              <a:rPr lang="en-US" sz="2800" dirty="0">
                <a:latin typeface="Agency FB" pitchFamily="34" charset="0"/>
              </a:rPr>
              <a:t> and the process succeed, but is inactivated by treatment with a </a:t>
            </a:r>
            <a:r>
              <a:rPr lang="en-US" sz="2800" dirty="0" err="1">
                <a:latin typeface="Agency FB" pitchFamily="34" charset="0"/>
              </a:rPr>
              <a:t>deoxyribonuclease</a:t>
            </a:r>
            <a:r>
              <a:rPr lang="en-US" sz="2800" dirty="0" smtClean="0">
                <a:latin typeface="Agency FB" pitchFamily="34" charset="0"/>
              </a:rPr>
              <a:t>.</a:t>
            </a:r>
          </a:p>
          <a:p>
            <a:pPr marL="109728" lvl="0" indent="0" algn="l" rtl="0">
              <a:buNone/>
            </a:pPr>
            <a:r>
              <a:rPr lang="en-US" sz="2800" dirty="0" smtClean="0">
                <a:latin typeface="Agency FB" pitchFamily="34" charset="0"/>
              </a:rPr>
              <a:t> </a:t>
            </a:r>
            <a:endParaRPr lang="en-US" sz="2800" dirty="0">
              <a:latin typeface="Agency FB" pitchFamily="34" charset="0"/>
            </a:endParaRPr>
          </a:p>
          <a:p>
            <a:pPr marL="109728" lvl="0" indent="0" algn="l">
              <a:buNone/>
            </a:pPr>
            <a:r>
              <a:rPr lang="en-US" sz="2800" dirty="0">
                <a:latin typeface="Agency FB" pitchFamily="34" charset="0"/>
              </a:rPr>
              <a:t>They prove this fact by distraction cells of virulence s strain to </a:t>
            </a:r>
            <a:r>
              <a:rPr lang="en-US" sz="2800" dirty="0" err="1">
                <a:latin typeface="Agency FB" pitchFamily="34" charset="0"/>
              </a:rPr>
              <a:t>realse</a:t>
            </a:r>
            <a:r>
              <a:rPr lang="en-US" sz="2800" dirty="0">
                <a:latin typeface="Agency FB" pitchFamily="34" charset="0"/>
              </a:rPr>
              <a:t> the genetic material outside the cell then they took the extract and subjected to centrifuge to get read from all intact cells. </a:t>
            </a:r>
          </a:p>
          <a:p>
            <a:pPr marL="109728" indent="0" algn="l">
              <a:buNone/>
            </a:pPr>
            <a:endParaRPr lang="ar-IQ" sz="2800" dirty="0">
              <a:latin typeface="Agency FB" pitchFamily="34" charset="0"/>
            </a:endParaRPr>
          </a:p>
        </p:txBody>
      </p:sp>
      <p:sp>
        <p:nvSpPr>
          <p:cNvPr id="3" name="Title 2"/>
          <p:cNvSpPr>
            <a:spLocks noGrp="1"/>
          </p:cNvSpPr>
          <p:nvPr>
            <p:ph type="title"/>
          </p:nvPr>
        </p:nvSpPr>
        <p:spPr>
          <a:xfrm>
            <a:off x="457200" y="274638"/>
            <a:ext cx="8229600" cy="868362"/>
          </a:xfrm>
        </p:spPr>
        <p:txBody>
          <a:bodyPr>
            <a:noAutofit/>
          </a:bodyPr>
          <a:lstStyle/>
          <a:p>
            <a:r>
              <a:rPr lang="en-US" sz="3200" dirty="0">
                <a:effectLst/>
                <a:latin typeface="Agency FB" pitchFamily="34" charset="0"/>
              </a:rPr>
              <a:t>The Transforming Principle in Avery Experiment</a:t>
            </a:r>
          </a:p>
        </p:txBody>
      </p:sp>
      <p:sp>
        <p:nvSpPr>
          <p:cNvPr id="4" name="Rectangle 3"/>
          <p:cNvSpPr/>
          <p:nvPr/>
        </p:nvSpPr>
        <p:spPr>
          <a:xfrm>
            <a:off x="304800" y="1066800"/>
            <a:ext cx="830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4578" name="AutoShape 2" descr="DNA is a double helix formed by base pairs attached to a sugar-phosphate backbone."/>
          <p:cNvSpPr>
            <a:spLocks noChangeAspect="1" noChangeArrowheads="1"/>
          </p:cNvSpPr>
          <p:nvPr/>
        </p:nvSpPr>
        <p:spPr bwMode="auto">
          <a:xfrm>
            <a:off x="-61913" y="-136525"/>
            <a:ext cx="3810001" cy="38100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7" name="Picture 6" descr="alnassrah_com-386d98c582.gif"/>
          <p:cNvPicPr>
            <a:picLocks noChangeAspect="1"/>
          </p:cNvPicPr>
          <p:nvPr/>
        </p:nvPicPr>
        <p:blipFill>
          <a:blip r:embed="rId2" cstate="print"/>
          <a:stretch>
            <a:fillRect/>
          </a:stretch>
        </p:blipFill>
        <p:spPr>
          <a:xfrm>
            <a:off x="0" y="1666875"/>
            <a:ext cx="537087" cy="438150"/>
          </a:xfrm>
          <a:prstGeom prst="rect">
            <a:avLst/>
          </a:prstGeom>
        </p:spPr>
      </p:pic>
      <p:pic>
        <p:nvPicPr>
          <p:cNvPr id="8" name="Picture 7" descr="alnassrah_com-386d98c582.gif"/>
          <p:cNvPicPr>
            <a:picLocks noChangeAspect="1"/>
          </p:cNvPicPr>
          <p:nvPr/>
        </p:nvPicPr>
        <p:blipFill>
          <a:blip r:embed="rId2" cstate="print"/>
          <a:stretch>
            <a:fillRect/>
          </a:stretch>
        </p:blipFill>
        <p:spPr>
          <a:xfrm>
            <a:off x="0" y="4191000"/>
            <a:ext cx="537087" cy="4381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638800"/>
          </a:xfrm>
        </p:spPr>
        <p:txBody>
          <a:bodyPr/>
          <a:lstStyle/>
          <a:p>
            <a:pPr marL="109728" lvl="0" indent="0" algn="l" rtl="0">
              <a:buNone/>
            </a:pPr>
            <a:r>
              <a:rPr lang="en-US" dirty="0">
                <a:latin typeface="Agency FB" pitchFamily="34" charset="0"/>
              </a:rPr>
              <a:t>They incubated the extract with R strain in cooled condition (4℃) with the addition of CaCl2 then transfer to 42 ℃ (heat shock</a:t>
            </a:r>
            <a:r>
              <a:rPr lang="en-US" dirty="0" smtClean="0">
                <a:latin typeface="Agency FB" pitchFamily="34" charset="0"/>
              </a:rPr>
              <a:t>).</a:t>
            </a:r>
          </a:p>
          <a:p>
            <a:pPr marL="109728" lvl="0" indent="0" algn="l" rtl="0">
              <a:buNone/>
            </a:pPr>
            <a:endParaRPr lang="en-US" dirty="0">
              <a:latin typeface="Agency FB" pitchFamily="34" charset="0"/>
            </a:endParaRPr>
          </a:p>
          <a:p>
            <a:pPr marL="109728" lvl="0" indent="0" algn="l">
              <a:buNone/>
            </a:pPr>
            <a:r>
              <a:rPr lang="en-US" dirty="0">
                <a:latin typeface="Agency FB" pitchFamily="34" charset="0"/>
              </a:rPr>
              <a:t>The results showed that the R strain convert to S strain after culturing on agar media.</a:t>
            </a:r>
          </a:p>
          <a:p>
            <a:pPr marL="109728" lvl="0" indent="0" algn="l">
              <a:buNone/>
            </a:pPr>
            <a:r>
              <a:rPr lang="en-US" dirty="0">
                <a:latin typeface="Agency FB" pitchFamily="34" charset="0"/>
              </a:rPr>
              <a:t>They repeat the experiment by using only the </a:t>
            </a:r>
            <a:endParaRPr lang="en-US" dirty="0" smtClean="0">
              <a:latin typeface="Agency FB" pitchFamily="34" charset="0"/>
            </a:endParaRPr>
          </a:p>
          <a:p>
            <a:pPr marL="109728" lvl="0" indent="0" algn="l">
              <a:buNone/>
            </a:pPr>
            <a:r>
              <a:rPr lang="en-US" dirty="0" smtClean="0">
                <a:latin typeface="Agency FB" pitchFamily="34" charset="0"/>
              </a:rPr>
              <a:t>DNA </a:t>
            </a:r>
            <a:r>
              <a:rPr lang="en-US" dirty="0">
                <a:latin typeface="Agency FB" pitchFamily="34" charset="0"/>
              </a:rPr>
              <a:t>they notice the R    </a:t>
            </a:r>
            <a:r>
              <a:rPr lang="en-US" dirty="0" smtClean="0">
                <a:latin typeface="Agency FB" pitchFamily="34" charset="0"/>
              </a:rPr>
              <a:t>       S</a:t>
            </a:r>
            <a:r>
              <a:rPr lang="en-US" dirty="0">
                <a:latin typeface="Agency FB" pitchFamily="34" charset="0"/>
              </a:rPr>
              <a:t>.</a:t>
            </a:r>
          </a:p>
          <a:p>
            <a:pPr marL="109728" lvl="0" indent="0" algn="l">
              <a:buNone/>
            </a:pPr>
            <a:endParaRPr lang="en-US" dirty="0" smtClean="0">
              <a:latin typeface="Agency FB" pitchFamily="34" charset="0"/>
            </a:endParaRPr>
          </a:p>
          <a:p>
            <a:pPr marL="109728" lvl="0" indent="0" algn="l">
              <a:buNone/>
            </a:pPr>
            <a:r>
              <a:rPr lang="en-US" dirty="0" smtClean="0">
                <a:latin typeface="Agency FB" pitchFamily="34" charset="0"/>
              </a:rPr>
              <a:t>In </a:t>
            </a:r>
            <a:r>
              <a:rPr lang="en-US" dirty="0">
                <a:latin typeface="Agency FB" pitchFamily="34" charset="0"/>
              </a:rPr>
              <a:t>the second experiment, they used polysaccharide instead of DNA the result was different because the R didn’t transform to S.</a:t>
            </a:r>
          </a:p>
          <a:p>
            <a:pPr marL="109728" indent="0" algn="l">
              <a:buNone/>
            </a:pPr>
            <a:endParaRPr lang="en-US" dirty="0">
              <a:latin typeface="Agency FB" pitchFamily="34" charset="0"/>
            </a:endParaRPr>
          </a:p>
        </p:txBody>
      </p:sp>
      <p:cxnSp>
        <p:nvCxnSpPr>
          <p:cNvPr id="7" name="Straight Arrow Connector 6"/>
          <p:cNvCxnSpPr/>
          <p:nvPr/>
        </p:nvCxnSpPr>
        <p:spPr>
          <a:xfrm>
            <a:off x="2999509" y="3581400"/>
            <a:ext cx="50569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9" name="Picture 8" descr="alnassrah_com-386d98c582.gif"/>
          <p:cNvPicPr>
            <a:picLocks noChangeAspect="1"/>
          </p:cNvPicPr>
          <p:nvPr/>
        </p:nvPicPr>
        <p:blipFill>
          <a:blip r:embed="rId2" cstate="print"/>
          <a:stretch>
            <a:fillRect/>
          </a:stretch>
        </p:blipFill>
        <p:spPr>
          <a:xfrm>
            <a:off x="-1" y="838200"/>
            <a:ext cx="537087" cy="438150"/>
          </a:xfrm>
          <a:prstGeom prst="rect">
            <a:avLst/>
          </a:prstGeom>
        </p:spPr>
      </p:pic>
      <p:pic>
        <p:nvPicPr>
          <p:cNvPr id="10" name="Picture 9" descr="alnassrah_com-386d98c582.gif"/>
          <p:cNvPicPr>
            <a:picLocks noChangeAspect="1"/>
          </p:cNvPicPr>
          <p:nvPr/>
        </p:nvPicPr>
        <p:blipFill>
          <a:blip r:embed="rId2" cstate="print"/>
          <a:stretch>
            <a:fillRect/>
          </a:stretch>
        </p:blipFill>
        <p:spPr>
          <a:xfrm>
            <a:off x="46870" y="2098098"/>
            <a:ext cx="537087" cy="438150"/>
          </a:xfrm>
          <a:prstGeom prst="rect">
            <a:avLst/>
          </a:prstGeom>
        </p:spPr>
      </p:pic>
      <p:pic>
        <p:nvPicPr>
          <p:cNvPr id="11" name="Picture 10" descr="alnassrah_com-386d98c582.gif"/>
          <p:cNvPicPr>
            <a:picLocks noChangeAspect="1"/>
          </p:cNvPicPr>
          <p:nvPr/>
        </p:nvPicPr>
        <p:blipFill>
          <a:blip r:embed="rId2" cstate="print"/>
          <a:stretch>
            <a:fillRect/>
          </a:stretch>
        </p:blipFill>
        <p:spPr>
          <a:xfrm>
            <a:off x="0" y="4343400"/>
            <a:ext cx="537087" cy="4381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en-US" sz="3600" u="sng" dirty="0">
                <a:effectLst/>
                <a:latin typeface="Agency FB" pitchFamily="34" charset="0"/>
              </a:rPr>
              <a:t>Final Conclusion (1944</a:t>
            </a:r>
            <a:r>
              <a:rPr lang="en-US" sz="3600" u="sng" dirty="0" smtClean="0">
                <a:effectLst/>
                <a:latin typeface="Agency FB" pitchFamily="34" charset="0"/>
              </a:rPr>
              <a:t>)</a:t>
            </a:r>
            <a:endParaRPr lang="en-US" sz="3600" dirty="0">
              <a:latin typeface="Agency FB" pitchFamily="34" charset="0"/>
            </a:endParaRPr>
          </a:p>
        </p:txBody>
      </p:sp>
      <p:sp>
        <p:nvSpPr>
          <p:cNvPr id="5" name="Content Placeholder 4"/>
          <p:cNvSpPr>
            <a:spLocks noGrp="1"/>
          </p:cNvSpPr>
          <p:nvPr>
            <p:ph idx="1"/>
          </p:nvPr>
        </p:nvSpPr>
        <p:spPr>
          <a:xfrm>
            <a:off x="457200" y="1295400"/>
            <a:ext cx="8229600" cy="4711891"/>
          </a:xfrm>
        </p:spPr>
        <p:txBody>
          <a:bodyPr>
            <a:noAutofit/>
          </a:bodyPr>
          <a:lstStyle/>
          <a:p>
            <a:pPr marL="109728" lvl="0" indent="0" algn="l" rtl="0">
              <a:buNone/>
            </a:pPr>
            <a:r>
              <a:rPr lang="en-US" sz="2400" dirty="0">
                <a:latin typeface="Agency FB" pitchFamily="34" charset="0"/>
              </a:rPr>
              <a:t>The chemical analysis for the transformed cell contains nucleic acid rather than portion or </a:t>
            </a:r>
            <a:r>
              <a:rPr lang="en-US" sz="2400" dirty="0" err="1">
                <a:latin typeface="Agency FB" pitchFamily="34" charset="0"/>
              </a:rPr>
              <a:t>polysaccarid</a:t>
            </a:r>
            <a:r>
              <a:rPr lang="en-US" sz="2400" dirty="0">
                <a:latin typeface="Agency FB" pitchFamily="34" charset="0"/>
              </a:rPr>
              <a:t>.</a:t>
            </a:r>
          </a:p>
          <a:p>
            <a:pPr marL="109728" lvl="0" indent="0" algn="l">
              <a:buNone/>
            </a:pPr>
            <a:endParaRPr lang="en-US" sz="2400" dirty="0" smtClean="0">
              <a:latin typeface="Agency FB" pitchFamily="34" charset="0"/>
            </a:endParaRPr>
          </a:p>
          <a:p>
            <a:pPr marL="109728" lvl="0" indent="0" algn="l">
              <a:buNone/>
            </a:pPr>
            <a:r>
              <a:rPr lang="en-US" sz="2400" dirty="0" smtClean="0">
                <a:latin typeface="Agency FB" pitchFamily="34" charset="0"/>
              </a:rPr>
              <a:t>The </a:t>
            </a:r>
            <a:r>
              <a:rPr lang="en-US" sz="2400" dirty="0">
                <a:latin typeface="Agency FB" pitchFamily="34" charset="0"/>
              </a:rPr>
              <a:t>physical analysis revealed that the nucleic acid was highly vicious rich with phosphoric acid.</a:t>
            </a:r>
          </a:p>
          <a:p>
            <a:pPr marL="109728" lvl="0" indent="0" algn="l">
              <a:buNone/>
            </a:pPr>
            <a:endParaRPr lang="en-US" sz="2400" dirty="0" smtClean="0">
              <a:latin typeface="Agency FB" pitchFamily="34" charset="0"/>
            </a:endParaRPr>
          </a:p>
          <a:p>
            <a:pPr marL="109728" lvl="0" indent="0" algn="l">
              <a:buNone/>
            </a:pPr>
            <a:r>
              <a:rPr lang="en-US" sz="2400" dirty="0" smtClean="0">
                <a:latin typeface="Agency FB" pitchFamily="34" charset="0"/>
              </a:rPr>
              <a:t>Incubation </a:t>
            </a:r>
            <a:r>
              <a:rPr lang="en-US" sz="2400" dirty="0">
                <a:latin typeface="Agency FB" pitchFamily="34" charset="0"/>
              </a:rPr>
              <a:t>the extract with trypsin (protease) or </a:t>
            </a:r>
            <a:r>
              <a:rPr lang="en-US" sz="2400" dirty="0" err="1">
                <a:latin typeface="Agency FB" pitchFamily="34" charset="0"/>
              </a:rPr>
              <a:t>RNase</a:t>
            </a:r>
            <a:r>
              <a:rPr lang="en-US" sz="2400" dirty="0">
                <a:latin typeface="Agency FB" pitchFamily="34" charset="0"/>
              </a:rPr>
              <a:t> did not stop transformation process.</a:t>
            </a:r>
          </a:p>
          <a:p>
            <a:pPr marL="109728" lvl="0" indent="0" algn="l">
              <a:buNone/>
            </a:pPr>
            <a:endParaRPr lang="en-US" sz="2400" dirty="0" smtClean="0">
              <a:latin typeface="Agency FB" pitchFamily="34" charset="0"/>
            </a:endParaRPr>
          </a:p>
          <a:p>
            <a:pPr marL="109728" lvl="0" indent="0" algn="l">
              <a:buNone/>
            </a:pPr>
            <a:r>
              <a:rPr lang="en-US" sz="2400" dirty="0" smtClean="0">
                <a:latin typeface="Agency FB" pitchFamily="34" charset="0"/>
              </a:rPr>
              <a:t>Only </a:t>
            </a:r>
            <a:r>
              <a:rPr lang="en-US" sz="2400" dirty="0" err="1">
                <a:latin typeface="Agency FB" pitchFamily="34" charset="0"/>
              </a:rPr>
              <a:t>DNase</a:t>
            </a:r>
            <a:r>
              <a:rPr lang="en-US" sz="2400" dirty="0">
                <a:latin typeface="Agency FB" pitchFamily="34" charset="0"/>
              </a:rPr>
              <a:t> cause complete inhibition to the process thus they realize that the genetic material is the DNA rather than RNA or the protein </a:t>
            </a:r>
          </a:p>
          <a:p>
            <a:pPr marL="109728" indent="0" algn="l">
              <a:buNone/>
            </a:pPr>
            <a:r>
              <a:rPr lang="en-US" sz="2400" dirty="0" smtClean="0">
                <a:latin typeface="Agency FB" pitchFamily="34" charset="0"/>
              </a:rPr>
              <a:t>                                     </a:t>
            </a:r>
          </a:p>
          <a:p>
            <a:pPr marL="109728" indent="0" algn="l">
              <a:buNone/>
            </a:pPr>
            <a:r>
              <a:rPr lang="en-US" sz="2800" b="1" dirty="0" smtClean="0">
                <a:solidFill>
                  <a:srgbClr val="C00000"/>
                </a:solidFill>
                <a:latin typeface="Agency FB" pitchFamily="34" charset="0"/>
              </a:rPr>
              <a:t>                                      The </a:t>
            </a:r>
            <a:r>
              <a:rPr lang="en-US" sz="2800" b="1" dirty="0">
                <a:solidFill>
                  <a:srgbClr val="C00000"/>
                </a:solidFill>
                <a:latin typeface="Agency FB" pitchFamily="34" charset="0"/>
              </a:rPr>
              <a:t>final process called Transformation</a:t>
            </a:r>
          </a:p>
        </p:txBody>
      </p:sp>
      <p:pic>
        <p:nvPicPr>
          <p:cNvPr id="8" name="Picture 7" descr="alnassrah_com-386d98c582.gif"/>
          <p:cNvPicPr>
            <a:picLocks noChangeAspect="1"/>
          </p:cNvPicPr>
          <p:nvPr/>
        </p:nvPicPr>
        <p:blipFill>
          <a:blip r:embed="rId2" cstate="print"/>
          <a:stretch>
            <a:fillRect/>
          </a:stretch>
        </p:blipFill>
        <p:spPr>
          <a:xfrm>
            <a:off x="0" y="1447800"/>
            <a:ext cx="537087" cy="438150"/>
          </a:xfrm>
          <a:prstGeom prst="rect">
            <a:avLst/>
          </a:prstGeom>
        </p:spPr>
      </p:pic>
      <p:pic>
        <p:nvPicPr>
          <p:cNvPr id="9" name="Picture 8" descr="alnassrah_com-386d98c582.gif"/>
          <p:cNvPicPr>
            <a:picLocks noChangeAspect="1"/>
          </p:cNvPicPr>
          <p:nvPr/>
        </p:nvPicPr>
        <p:blipFill>
          <a:blip r:embed="rId2" cstate="print"/>
          <a:stretch>
            <a:fillRect/>
          </a:stretch>
        </p:blipFill>
        <p:spPr>
          <a:xfrm>
            <a:off x="0" y="2590800"/>
            <a:ext cx="537087" cy="438150"/>
          </a:xfrm>
          <a:prstGeom prst="rect">
            <a:avLst/>
          </a:prstGeom>
        </p:spPr>
      </p:pic>
      <p:pic>
        <p:nvPicPr>
          <p:cNvPr id="10" name="Picture 9" descr="alnassrah_com-386d98c582.gif"/>
          <p:cNvPicPr>
            <a:picLocks noChangeAspect="1"/>
          </p:cNvPicPr>
          <p:nvPr/>
        </p:nvPicPr>
        <p:blipFill>
          <a:blip r:embed="rId2" cstate="print"/>
          <a:stretch>
            <a:fillRect/>
          </a:stretch>
        </p:blipFill>
        <p:spPr>
          <a:xfrm>
            <a:off x="0" y="3733800"/>
            <a:ext cx="537087" cy="438150"/>
          </a:xfrm>
          <a:prstGeom prst="rect">
            <a:avLst/>
          </a:prstGeom>
        </p:spPr>
      </p:pic>
      <p:pic>
        <p:nvPicPr>
          <p:cNvPr id="11" name="Picture 10" descr="alnassrah_com-386d98c582.gif"/>
          <p:cNvPicPr>
            <a:picLocks noChangeAspect="1"/>
          </p:cNvPicPr>
          <p:nvPr/>
        </p:nvPicPr>
        <p:blipFill>
          <a:blip r:embed="rId2" cstate="print"/>
          <a:stretch>
            <a:fillRect/>
          </a:stretch>
        </p:blipFill>
        <p:spPr>
          <a:xfrm>
            <a:off x="0" y="5029200"/>
            <a:ext cx="537087" cy="438150"/>
          </a:xfrm>
          <a:prstGeom prst="rect">
            <a:avLst/>
          </a:prstGeom>
        </p:spPr>
      </p:pic>
      <p:pic>
        <p:nvPicPr>
          <p:cNvPr id="12" name="Picture 11" descr="alnassrah_com-386d98c582.gif"/>
          <p:cNvPicPr>
            <a:picLocks noChangeAspect="1"/>
          </p:cNvPicPr>
          <p:nvPr/>
        </p:nvPicPr>
        <p:blipFill>
          <a:blip r:embed="rId2" cstate="print"/>
          <a:stretch>
            <a:fillRect/>
          </a:stretch>
        </p:blipFill>
        <p:spPr>
          <a:xfrm>
            <a:off x="2743200" y="6096000"/>
            <a:ext cx="537087" cy="4381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نتيجة بحث الصور عن ‪cell‬‏">
            <a:hlinkClick r:id="rId2"/>
          </p:cNvPr>
          <p:cNvSpPr>
            <a:spLocks noChangeAspect="1" noChangeArrowheads="1"/>
          </p:cNvSpPr>
          <p:nvPr/>
        </p:nvSpPr>
        <p:spPr bwMode="auto">
          <a:xfrm>
            <a:off x="6516688" y="-1036638"/>
            <a:ext cx="2114550" cy="2162176"/>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نتيجة بحث الصور عن ‪cell‬‏">
            <a:hlinkClick r:id="rId2"/>
          </p:cNvPr>
          <p:cNvSpPr>
            <a:spLocks noChangeAspect="1" noChangeArrowheads="1"/>
          </p:cNvSpPr>
          <p:nvPr/>
        </p:nvSpPr>
        <p:spPr bwMode="auto">
          <a:xfrm>
            <a:off x="6516688" y="-1036638"/>
            <a:ext cx="2114550" cy="2162176"/>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813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85750" y="761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309019" y="1828800"/>
            <a:ext cx="4525962" cy="4178300"/>
          </a:xfrm>
        </p:spPr>
      </p:pic>
      <p:sp>
        <p:nvSpPr>
          <p:cNvPr id="3" name="Title 2"/>
          <p:cNvSpPr>
            <a:spLocks noGrp="1"/>
          </p:cNvSpPr>
          <p:nvPr>
            <p:ph type="title"/>
          </p:nvPr>
        </p:nvSpPr>
        <p:spPr>
          <a:xfrm>
            <a:off x="457200" y="274638"/>
            <a:ext cx="3886200" cy="1143000"/>
          </a:xfrm>
        </p:spPr>
        <p:txBody>
          <a:bodyPr/>
          <a:lstStyle/>
          <a:p>
            <a:pPr algn="ctr"/>
            <a:r>
              <a:rPr lang="en-US" dirty="0" smtClean="0">
                <a:latin typeface="Berlin Sans FB" pitchFamily="34" charset="0"/>
              </a:rPr>
              <a:t>Any Question?</a:t>
            </a:r>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012"/>
            <a:ext cx="3219151" cy="584775"/>
          </a:xfrm>
          <a:prstGeom prst="rect">
            <a:avLst/>
          </a:prstGeom>
        </p:spPr>
        <p:txBody>
          <a:bodyPr wrap="none">
            <a:spAutoFit/>
          </a:bodyPr>
          <a:lstStyle/>
          <a:p>
            <a:pPr rtl="1"/>
            <a:r>
              <a:rPr lang="en-US" sz="3200" b="1" dirty="0">
                <a:solidFill>
                  <a:srgbClr val="C00000"/>
                </a:solidFill>
                <a:latin typeface="Berlin Sans FB Demi" pitchFamily="34"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1927360746"/>
              </p:ext>
            </p:extLst>
          </p:nvPr>
        </p:nvGraphicFramePr>
        <p:xfrm>
          <a:off x="533400" y="825782"/>
          <a:ext cx="8077200" cy="6095638"/>
        </p:xfrm>
        <a:graphic>
          <a:graphicData uri="http://schemas.openxmlformats.org/drawingml/2006/table">
            <a:tbl>
              <a:tblPr rtl="1" firstRow="1" firstCol="1" bandRow="1">
                <a:tableStyleId>{BC89EF96-8CEA-46FF-86C4-4CE0E7609802}</a:tableStyleId>
              </a:tblPr>
              <a:tblGrid>
                <a:gridCol w="6362618"/>
                <a:gridCol w="1714582"/>
              </a:tblGrid>
              <a:tr h="361230">
                <a:tc>
                  <a:txBody>
                    <a:bodyPr/>
                    <a:lstStyle/>
                    <a:p>
                      <a:pPr marL="0" marR="0" algn="l" rtl="1">
                        <a:lnSpc>
                          <a:spcPct val="150000"/>
                        </a:lnSpc>
                        <a:spcBef>
                          <a:spcPts val="0"/>
                        </a:spcBef>
                        <a:spcAft>
                          <a:spcPts val="0"/>
                        </a:spcAft>
                      </a:pPr>
                      <a:r>
                        <a:rPr lang="en-US" sz="1600" dirty="0">
                          <a:effectLst/>
                        </a:rPr>
                        <a:t>Subject</a:t>
                      </a:r>
                      <a:endParaRPr lang="en-US" sz="1050" dirty="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Lec. No.</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Introduction and Brief historical review</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Experiments to prove DNA is the genetic material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2</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The second evidence using virus (phage) model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3</a:t>
                      </a:r>
                      <a:endParaRPr lang="en-US" sz="1050">
                        <a:effectLst/>
                        <a:latin typeface="Calibri"/>
                        <a:ea typeface="Calibri"/>
                        <a:cs typeface="Arial"/>
                      </a:endParaRPr>
                    </a:p>
                  </a:txBody>
                  <a:tcPr marL="57547" marR="57547" marT="0" marB="0"/>
                </a:tc>
              </a:tr>
              <a:tr h="412766">
                <a:tc>
                  <a:txBody>
                    <a:bodyPr/>
                    <a:lstStyle/>
                    <a:p>
                      <a:pPr marL="0" marR="0" algn="l" rtl="1">
                        <a:lnSpc>
                          <a:spcPct val="107000"/>
                        </a:lnSpc>
                        <a:spcBef>
                          <a:spcPts val="0"/>
                        </a:spcBef>
                        <a:spcAft>
                          <a:spcPts val="0"/>
                        </a:spcAft>
                      </a:pPr>
                      <a:r>
                        <a:rPr lang="en-US" sz="1600">
                          <a:effectLst/>
                        </a:rPr>
                        <a:t>DNA and RNA as macromolecules: basic structure and roles</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4</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Eukaryotic and prokaryotic DNA</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5</a:t>
                      </a:r>
                      <a:endParaRPr lang="en-US" sz="1050">
                        <a:effectLst/>
                        <a:latin typeface="Calibri"/>
                        <a:ea typeface="Calibri"/>
                        <a:cs typeface="Arial"/>
                      </a:endParaRPr>
                    </a:p>
                  </a:txBody>
                  <a:tcPr marL="57547" marR="57547" marT="0" marB="0"/>
                </a:tc>
              </a:tr>
              <a:tr h="562232">
                <a:tc>
                  <a:txBody>
                    <a:bodyPr/>
                    <a:lstStyle/>
                    <a:p>
                      <a:pPr marL="0" marR="0" algn="l" rtl="1">
                        <a:lnSpc>
                          <a:spcPct val="107000"/>
                        </a:lnSpc>
                        <a:spcBef>
                          <a:spcPts val="0"/>
                        </a:spcBef>
                        <a:spcAft>
                          <a:spcPts val="0"/>
                        </a:spcAft>
                      </a:pPr>
                      <a:r>
                        <a:rPr lang="en-US" sz="1600">
                          <a:effectLst/>
                        </a:rPr>
                        <a:t>Chemical and physical properties of DNA: The hyperchromic effect</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6</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Haploid chromosome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7</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Chromatin organization and chromosome structure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8</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DNA replication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9</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DNA repair pathways</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10</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RNA structure and function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11</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RNA transcription and post transcription events </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12</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Translation: protein synthesis</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13</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a:effectLst/>
                        </a:rPr>
                        <a:t>Epigenetics</a:t>
                      </a:r>
                      <a:endParaRPr lang="en-US" sz="105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a:effectLst/>
                        </a:rPr>
                        <a:t>14</a:t>
                      </a:r>
                      <a:endParaRPr lang="en-US" sz="1050">
                        <a:effectLst/>
                        <a:latin typeface="Calibri"/>
                        <a:ea typeface="Calibri"/>
                        <a:cs typeface="Arial"/>
                      </a:endParaRPr>
                    </a:p>
                  </a:txBody>
                  <a:tcPr marL="57547" marR="57547" marT="0" marB="0"/>
                </a:tc>
              </a:tr>
              <a:tr h="361230">
                <a:tc>
                  <a:txBody>
                    <a:bodyPr/>
                    <a:lstStyle/>
                    <a:p>
                      <a:pPr marL="0" marR="0" algn="l" rtl="1">
                        <a:lnSpc>
                          <a:spcPct val="107000"/>
                        </a:lnSpc>
                        <a:spcBef>
                          <a:spcPts val="0"/>
                        </a:spcBef>
                        <a:spcAft>
                          <a:spcPts val="0"/>
                        </a:spcAft>
                      </a:pPr>
                      <a:r>
                        <a:rPr lang="en-US" sz="1600" dirty="0">
                          <a:effectLst/>
                        </a:rPr>
                        <a:t>Final Exam</a:t>
                      </a:r>
                      <a:endParaRPr lang="en-US" sz="1050" dirty="0">
                        <a:effectLst/>
                        <a:latin typeface="Calibri"/>
                        <a:ea typeface="Calibri"/>
                        <a:cs typeface="Arial"/>
                      </a:endParaRPr>
                    </a:p>
                  </a:txBody>
                  <a:tcPr marL="57547" marR="57547" marT="0" marB="0"/>
                </a:tc>
                <a:tc>
                  <a:txBody>
                    <a:bodyPr/>
                    <a:lstStyle/>
                    <a:p>
                      <a:pPr marL="0" marR="0" algn="ctr" rtl="1">
                        <a:lnSpc>
                          <a:spcPct val="150000"/>
                        </a:lnSpc>
                        <a:spcBef>
                          <a:spcPts val="0"/>
                        </a:spcBef>
                        <a:spcAft>
                          <a:spcPts val="0"/>
                        </a:spcAft>
                      </a:pPr>
                      <a:r>
                        <a:rPr lang="en-US" sz="1600" dirty="0">
                          <a:effectLst/>
                        </a:rPr>
                        <a:t>15</a:t>
                      </a:r>
                      <a:endParaRPr lang="en-US" sz="1050" dirty="0">
                        <a:effectLst/>
                        <a:latin typeface="Calibri"/>
                        <a:ea typeface="Calibri"/>
                        <a:cs typeface="Arial"/>
                      </a:endParaRPr>
                    </a:p>
                  </a:txBody>
                  <a:tcPr marL="57547" marR="57547" marT="0" marB="0"/>
                </a:tc>
              </a:tr>
            </a:tbl>
          </a:graphicData>
        </a:graphic>
      </p:graphicFrame>
    </p:spTree>
    <p:extLst>
      <p:ext uri="{BB962C8B-B14F-4D97-AF65-F5344CB8AC3E}">
        <p14:creationId xmlns:p14="http://schemas.microsoft.com/office/powerpoint/2010/main" val="142967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723" y="1066800"/>
            <a:ext cx="7696200" cy="4614671"/>
          </a:xfrm>
        </p:spPr>
        <p:txBody>
          <a:bodyPr>
            <a:normAutofit/>
          </a:bodyPr>
          <a:lstStyle/>
          <a:p>
            <a:pPr marL="109728" lvl="0" indent="0" algn="l" rtl="0">
              <a:buNone/>
            </a:pPr>
            <a:r>
              <a:rPr lang="en-US" sz="3200" b="1" u="sng" dirty="0">
                <a:latin typeface="Agency FB" pitchFamily="34" charset="0"/>
              </a:rPr>
              <a:t>Identification of molecular biology:</a:t>
            </a:r>
            <a:endParaRPr lang="en-US" sz="3200" dirty="0">
              <a:latin typeface="Agency FB" pitchFamily="34" charset="0"/>
            </a:endParaRPr>
          </a:p>
          <a:p>
            <a:pPr marL="109728" indent="0" algn="l">
              <a:buNone/>
            </a:pPr>
            <a:r>
              <a:rPr lang="en-US" sz="3200" dirty="0">
                <a:latin typeface="Agency FB" pitchFamily="34" charset="0"/>
              </a:rPr>
              <a:t>It is the science that deals with </a:t>
            </a:r>
            <a:r>
              <a:rPr lang="en-US" sz="3200" dirty="0" err="1">
                <a:latin typeface="Agency FB" pitchFamily="34" charset="0"/>
              </a:rPr>
              <a:t>macromoleculaes</a:t>
            </a:r>
            <a:r>
              <a:rPr lang="en-US" sz="3200" dirty="0">
                <a:latin typeface="Agency FB" pitchFamily="34" charset="0"/>
              </a:rPr>
              <a:t>. The aims of molecular biology are to understand the five basic behaviors pattern (growth, division, </a:t>
            </a:r>
            <a:r>
              <a:rPr lang="en-US" sz="3200" dirty="0" err="1">
                <a:latin typeface="Agency FB" pitchFamily="34" charset="0"/>
              </a:rPr>
              <a:t>speacialization</a:t>
            </a:r>
            <a:r>
              <a:rPr lang="en-US" sz="3200" dirty="0">
                <a:latin typeface="Agency FB" pitchFamily="34" charset="0"/>
              </a:rPr>
              <a:t>, movements and interaction) in terms of the fine molecules responsible for them including (DNA, RNA, and Protein). </a:t>
            </a:r>
          </a:p>
        </p:txBody>
      </p:sp>
      <p:sp>
        <p:nvSpPr>
          <p:cNvPr id="2" name="Title 1"/>
          <p:cNvSpPr>
            <a:spLocks noGrp="1"/>
          </p:cNvSpPr>
          <p:nvPr>
            <p:ph type="title"/>
          </p:nvPr>
        </p:nvSpPr>
        <p:spPr>
          <a:xfrm>
            <a:off x="297873" y="122238"/>
            <a:ext cx="7391400" cy="944562"/>
          </a:xfrm>
        </p:spPr>
        <p:txBody>
          <a:bodyPr>
            <a:noAutofit/>
          </a:bodyPr>
          <a:lstStyle/>
          <a:p>
            <a:r>
              <a:rPr lang="en-US" sz="3200" dirty="0">
                <a:solidFill>
                  <a:schemeClr val="tx1"/>
                </a:solidFill>
                <a:effectLst/>
                <a:latin typeface="Agency FB" pitchFamily="34" charset="0"/>
              </a:rPr>
              <a:t>Introduction and Brief historical </a:t>
            </a:r>
            <a:r>
              <a:rPr lang="en-US" sz="3200" dirty="0" smtClean="0">
                <a:solidFill>
                  <a:schemeClr val="tx1"/>
                </a:solidFill>
                <a:effectLst/>
                <a:latin typeface="Agency FB" pitchFamily="34" charset="0"/>
              </a:rPr>
              <a:t>review</a:t>
            </a:r>
            <a:endParaRPr lang="ar-IQ" sz="3200" dirty="0">
              <a:solidFill>
                <a:schemeClr val="tx1"/>
              </a:solidFill>
              <a:latin typeface="Agency FB" pitchFamily="34" charset="0"/>
            </a:endParaRPr>
          </a:p>
        </p:txBody>
      </p:sp>
      <p:sp>
        <p:nvSpPr>
          <p:cNvPr id="4" name="Rectangle 3"/>
          <p:cNvSpPr/>
          <p:nvPr/>
        </p:nvSpPr>
        <p:spPr>
          <a:xfrm>
            <a:off x="304800" y="990600"/>
            <a:ext cx="6629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27" name="Picture 3" descr="C:\Users\hp\Pictures\Presentation skills\9.gif"/>
          <p:cNvPicPr>
            <a:picLocks noChangeAspect="1" noChangeArrowheads="1" noCrop="1"/>
          </p:cNvPicPr>
          <p:nvPr/>
        </p:nvPicPr>
        <p:blipFill>
          <a:blip r:embed="rId2" cstate="print"/>
          <a:srcRect/>
          <a:stretch>
            <a:fillRect/>
          </a:stretch>
        </p:blipFill>
        <p:spPr bwMode="auto">
          <a:xfrm>
            <a:off x="71005" y="1314450"/>
            <a:ext cx="571500" cy="285750"/>
          </a:xfrm>
          <a:prstGeom prst="rect">
            <a:avLst/>
          </a:prstGeom>
          <a:noFill/>
        </p:spPr>
      </p:pic>
      <p:pic>
        <p:nvPicPr>
          <p:cNvPr id="12" name="Picture 11"/>
          <p:cNvPicPr/>
          <p:nvPr/>
        </p:nvPicPr>
        <p:blipFill rotWithShape="1">
          <a:blip r:embed="rId3">
            <a:extLst>
              <a:ext uri="{28A0092B-C50C-407E-A947-70E740481C1C}">
                <a14:useLocalDpi xmlns:a14="http://schemas.microsoft.com/office/drawing/2010/main" val="0"/>
              </a:ext>
            </a:extLst>
          </a:blip>
          <a:srcRect b="29703"/>
          <a:stretch/>
        </p:blipFill>
        <p:spPr bwMode="auto">
          <a:xfrm>
            <a:off x="13855" y="4495800"/>
            <a:ext cx="4196195"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3" name="Picture 6" descr="صورة ذات صلة">
            <a:hlinkClick r:id="rId4"/>
          </p:cNvPr>
          <p:cNvPicPr>
            <a:picLocks noChangeAspect="1" noChangeArrowheads="1"/>
          </p:cNvPicPr>
          <p:nvPr/>
        </p:nvPicPr>
        <p:blipFill>
          <a:blip r:embed="rId5" cstate="print"/>
          <a:srcRect/>
          <a:stretch>
            <a:fillRect/>
          </a:stretch>
        </p:blipFill>
        <p:spPr bwMode="auto">
          <a:xfrm>
            <a:off x="4267200" y="4267200"/>
            <a:ext cx="4876800" cy="2590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buNone/>
            </a:pPr>
            <a:endParaRPr lang="en-US" dirty="0" smtClean="0">
              <a:latin typeface="Berlin Sans FB" pitchFamily="34" charset="0"/>
            </a:endParaRPr>
          </a:p>
          <a:p>
            <a:pPr algn="l">
              <a:buNone/>
            </a:pPr>
            <a:endParaRPr lang="en-US" dirty="0" smtClean="0">
              <a:latin typeface="Berlin Sans FB" pitchFamily="34" charset="0"/>
            </a:endParaRPr>
          </a:p>
          <a:p>
            <a:pPr algn="l">
              <a:buNone/>
            </a:pPr>
            <a:endParaRPr lang="ar-IQ" dirty="0">
              <a:latin typeface="Berlin Sans FB" pitchFamily="34" charset="0"/>
            </a:endParaRPr>
          </a:p>
        </p:txBody>
      </p:sp>
      <p:sp>
        <p:nvSpPr>
          <p:cNvPr id="9" name="Title 8"/>
          <p:cNvSpPr>
            <a:spLocks noGrp="1"/>
          </p:cNvSpPr>
          <p:nvPr>
            <p:ph type="title"/>
          </p:nvPr>
        </p:nvSpPr>
        <p:spPr>
          <a:xfrm>
            <a:off x="457200" y="198438"/>
            <a:ext cx="4343400" cy="944562"/>
          </a:xfrm>
        </p:spPr>
        <p:txBody>
          <a:bodyPr>
            <a:normAutofit/>
          </a:bodyPr>
          <a:lstStyle/>
          <a:p>
            <a:pPr lvl="0"/>
            <a:r>
              <a:rPr lang="en-US" sz="3600" dirty="0">
                <a:effectLst/>
                <a:latin typeface="Agency FB" pitchFamily="34" charset="0"/>
              </a:rPr>
              <a:t>The Early Years</a:t>
            </a:r>
            <a:r>
              <a:rPr lang="en-US" sz="3600" dirty="0" smtClean="0">
                <a:effectLst/>
                <a:latin typeface="Agency FB" pitchFamily="34" charset="0"/>
              </a:rPr>
              <a:t>:</a:t>
            </a:r>
            <a:endParaRPr lang="en-US" sz="3600" dirty="0">
              <a:latin typeface="Agency FB" pitchFamily="34" charset="0"/>
            </a:endParaRPr>
          </a:p>
        </p:txBody>
      </p:sp>
      <p:sp>
        <p:nvSpPr>
          <p:cNvPr id="13" name="Rectangle 12"/>
          <p:cNvSpPr/>
          <p:nvPr/>
        </p:nvSpPr>
        <p:spPr>
          <a:xfrm>
            <a:off x="304800" y="1066800"/>
            <a:ext cx="6629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Content Placeholder 2"/>
          <p:cNvSpPr txBox="1">
            <a:spLocks/>
          </p:cNvSpPr>
          <p:nvPr/>
        </p:nvSpPr>
        <p:spPr>
          <a:xfrm>
            <a:off x="457200" y="1371600"/>
            <a:ext cx="6477000" cy="4412239"/>
          </a:xfrm>
          <a:prstGeom prst="rect">
            <a:avLst/>
          </a:prstGeom>
        </p:spPr>
        <p:txBody>
          <a:bodyPr vert="horz">
            <a:normAutofit lnSpcReduction="10000"/>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l" rtl="0">
              <a:buNone/>
            </a:pPr>
            <a:r>
              <a:rPr lang="en-US" sz="2800" dirty="0">
                <a:latin typeface="Agency FB" pitchFamily="34" charset="0"/>
              </a:rPr>
              <a:t>The German </a:t>
            </a:r>
            <a:r>
              <a:rPr lang="en-US" sz="2800" dirty="0" err="1">
                <a:latin typeface="Agency FB" pitchFamily="34" charset="0"/>
              </a:rPr>
              <a:t>physiologiest</a:t>
            </a:r>
            <a:r>
              <a:rPr lang="en-US" sz="2800" dirty="0">
                <a:latin typeface="Agency FB" pitchFamily="34" charset="0"/>
              </a:rPr>
              <a:t> Theodor Schwan (1839) who discovered the Schwann cells in the </a:t>
            </a:r>
            <a:r>
              <a:rPr lang="en-US" sz="2800" dirty="0" err="1">
                <a:latin typeface="Agency FB" pitchFamily="34" charset="0"/>
              </a:rPr>
              <a:t>peripherial</a:t>
            </a:r>
            <a:r>
              <a:rPr lang="en-US" sz="2800" dirty="0">
                <a:latin typeface="Agency FB" pitchFamily="34" charset="0"/>
              </a:rPr>
              <a:t> nervous </a:t>
            </a:r>
            <a:r>
              <a:rPr lang="en-US" sz="2800" dirty="0" smtClean="0">
                <a:latin typeface="Agency FB" pitchFamily="34" charset="0"/>
              </a:rPr>
              <a:t>system</a:t>
            </a:r>
          </a:p>
          <a:p>
            <a:pPr marL="109728" indent="0" algn="l" rtl="0">
              <a:buNone/>
            </a:pPr>
            <a:endParaRPr lang="en-US" sz="2800" dirty="0">
              <a:latin typeface="Agency FB" pitchFamily="34" charset="0"/>
            </a:endParaRPr>
          </a:p>
          <a:p>
            <a:pPr marL="109728" indent="0" algn="l" rtl="0">
              <a:buNone/>
            </a:pPr>
            <a:endParaRPr lang="en-US" sz="2800" dirty="0" smtClean="0">
              <a:latin typeface="Agency FB" pitchFamily="34" charset="0"/>
            </a:endParaRPr>
          </a:p>
          <a:p>
            <a:pPr marL="109728" indent="0" algn="l" rtl="0">
              <a:buNone/>
            </a:pPr>
            <a:endParaRPr lang="en-US" sz="2800" dirty="0" smtClean="0">
              <a:latin typeface="Agency FB" pitchFamily="34" charset="0"/>
            </a:endParaRPr>
          </a:p>
          <a:p>
            <a:pPr marL="109728" lvl="0" indent="0" algn="l" rtl="0">
              <a:buNone/>
            </a:pPr>
            <a:r>
              <a:rPr lang="en-US" sz="2800" dirty="0">
                <a:latin typeface="Agency FB" pitchFamily="34" charset="0"/>
              </a:rPr>
              <a:t>The German scientist </a:t>
            </a:r>
            <a:r>
              <a:rPr lang="en-US" sz="2800" dirty="0" err="1">
                <a:latin typeface="Agency FB" pitchFamily="34" charset="0"/>
              </a:rPr>
              <a:t>Gregor</a:t>
            </a:r>
            <a:r>
              <a:rPr lang="en-US" sz="2800" dirty="0">
                <a:latin typeface="Agency FB" pitchFamily="34" charset="0"/>
              </a:rPr>
              <a:t> Mendel (1865) demonstrated that the inheritance of certain traits in pea plants follows particular patterns, now referred to as the laws of </a:t>
            </a:r>
            <a:r>
              <a:rPr lang="en-US" sz="2800" dirty="0" err="1">
                <a:latin typeface="Agency FB" pitchFamily="34" charset="0"/>
              </a:rPr>
              <a:t>Mendelian</a:t>
            </a:r>
            <a:r>
              <a:rPr lang="en-US" sz="2800" dirty="0">
                <a:latin typeface="Agency FB" pitchFamily="34" charset="0"/>
              </a:rPr>
              <a:t> inheritance. </a:t>
            </a:r>
          </a:p>
          <a:p>
            <a:pPr marL="109728" indent="0" algn="l" rtl="0">
              <a:buNone/>
            </a:pPr>
            <a:endParaRPr lang="en-US" sz="2800" dirty="0">
              <a:latin typeface="Agency FB" pitchFamily="34" charset="0"/>
            </a:endParaRP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7086600" y="1371600"/>
            <a:ext cx="1597025" cy="1752600"/>
          </a:xfrm>
          <a:prstGeom prst="rect">
            <a:avLst/>
          </a:prstGeom>
        </p:spPr>
      </p:pic>
      <p:pic>
        <p:nvPicPr>
          <p:cNvPr id="16" name="Picture 15" descr="Image result for Gregor Mendel">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599" y="3733799"/>
            <a:ext cx="1597025" cy="2050039"/>
          </a:xfrm>
          <a:prstGeom prst="rect">
            <a:avLst/>
          </a:prstGeom>
          <a:noFill/>
          <a:ln>
            <a:noFill/>
          </a:ln>
        </p:spPr>
      </p:pic>
      <p:pic>
        <p:nvPicPr>
          <p:cNvPr id="17" name="Picture 16" descr="ssss.jpg"/>
          <p:cNvPicPr>
            <a:picLocks noChangeAspect="1"/>
          </p:cNvPicPr>
          <p:nvPr/>
        </p:nvPicPr>
        <p:blipFill>
          <a:blip r:embed="rId5" cstate="print"/>
          <a:stretch>
            <a:fillRect/>
          </a:stretch>
        </p:blipFill>
        <p:spPr>
          <a:xfrm>
            <a:off x="142009" y="1524000"/>
            <a:ext cx="381000" cy="238125"/>
          </a:xfrm>
          <a:prstGeom prst="rect">
            <a:avLst/>
          </a:prstGeom>
        </p:spPr>
      </p:pic>
      <p:pic>
        <p:nvPicPr>
          <p:cNvPr id="18" name="Picture 17" descr="ssss.jpg"/>
          <p:cNvPicPr>
            <a:picLocks noChangeAspect="1"/>
          </p:cNvPicPr>
          <p:nvPr/>
        </p:nvPicPr>
        <p:blipFill>
          <a:blip r:embed="rId5" cstate="print"/>
          <a:stretch>
            <a:fillRect/>
          </a:stretch>
        </p:blipFill>
        <p:spPr>
          <a:xfrm>
            <a:off x="142009" y="3984480"/>
            <a:ext cx="381000" cy="238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855" y="775855"/>
            <a:ext cx="6553200" cy="4525963"/>
          </a:xfrm>
        </p:spPr>
        <p:txBody>
          <a:bodyPr>
            <a:normAutofit/>
          </a:bodyPr>
          <a:lstStyle/>
          <a:p>
            <a:pPr marL="109728" indent="0" algn="l">
              <a:buNone/>
            </a:pPr>
            <a:r>
              <a:rPr lang="en-US" sz="2800" dirty="0" err="1">
                <a:latin typeface="Agency FB" pitchFamily="34" charset="0"/>
              </a:rPr>
              <a:t>Freidrich</a:t>
            </a:r>
            <a:r>
              <a:rPr lang="en-US" sz="2800" dirty="0">
                <a:latin typeface="Agency FB" pitchFamily="34" charset="0"/>
              </a:rPr>
              <a:t> </a:t>
            </a:r>
            <a:r>
              <a:rPr lang="en-US" sz="2800" dirty="0" err="1">
                <a:latin typeface="Agency FB" pitchFamily="34" charset="0"/>
              </a:rPr>
              <a:t>Miescher</a:t>
            </a:r>
            <a:r>
              <a:rPr lang="en-US" sz="2800" dirty="0">
                <a:latin typeface="Agency FB" pitchFamily="34" charset="0"/>
              </a:rPr>
              <a:t> (1869) was a Swiss physician and biologist. He was the first researcher who isolates and identifies nucleic acid. It was a phosphate-rich chemicals, which he called </a:t>
            </a:r>
            <a:r>
              <a:rPr lang="en-US" sz="2800" dirty="0" err="1">
                <a:latin typeface="Agency FB" pitchFamily="34" charset="0"/>
              </a:rPr>
              <a:t>nuclien</a:t>
            </a:r>
            <a:r>
              <a:rPr lang="en-US" sz="2800" dirty="0">
                <a:latin typeface="Agency FB" pitchFamily="34" charset="0"/>
              </a:rPr>
              <a:t>, from nuclei of WBC without knowing responsibility of inheritance. So, he knew much of the chemical structure of nucleic acid molecule but the function of it was known a century later. However, his discovery played an important part in the identification of nucleic acids as a carrier of inheritance</a:t>
            </a:r>
            <a:endParaRPr lang="ar-IQ" sz="2800" dirty="0">
              <a:latin typeface="Agency FB"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934200" y="685800"/>
            <a:ext cx="1905000" cy="3200400"/>
          </a:xfrm>
          <a:prstGeom prst="rect">
            <a:avLst/>
          </a:prstGeom>
        </p:spPr>
      </p:pic>
      <p:pic>
        <p:nvPicPr>
          <p:cNvPr id="6" name="Picture 5" descr="ssss.jpg"/>
          <p:cNvPicPr>
            <a:picLocks noChangeAspect="1"/>
          </p:cNvPicPr>
          <p:nvPr/>
        </p:nvPicPr>
        <p:blipFill>
          <a:blip r:embed="rId3" cstate="print"/>
          <a:stretch>
            <a:fillRect/>
          </a:stretch>
        </p:blipFill>
        <p:spPr>
          <a:xfrm>
            <a:off x="38100" y="990600"/>
            <a:ext cx="381000" cy="2381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685800"/>
            <a:ext cx="5791200" cy="4876800"/>
          </a:xfrm>
        </p:spPr>
        <p:txBody>
          <a:bodyPr/>
          <a:lstStyle/>
          <a:p>
            <a:pPr marL="109728" lvl="0" indent="0" algn="l">
              <a:buNone/>
            </a:pPr>
            <a:r>
              <a:rPr lang="en-US" dirty="0">
                <a:latin typeface="Agency FB" pitchFamily="34" charset="0"/>
              </a:rPr>
              <a:t>Sir Archibald </a:t>
            </a:r>
            <a:r>
              <a:rPr lang="en-US" dirty="0" err="1">
                <a:latin typeface="Agency FB" pitchFamily="34" charset="0"/>
              </a:rPr>
              <a:t>Garrod</a:t>
            </a:r>
            <a:r>
              <a:rPr lang="en-US" dirty="0">
                <a:latin typeface="Agency FB" pitchFamily="34" charset="0"/>
              </a:rPr>
              <a:t> an English physician who pointed the field of inborn errors of metabolism in (1904). He also discovered </a:t>
            </a:r>
            <a:r>
              <a:rPr lang="en-US" dirty="0" err="1">
                <a:latin typeface="Agency FB" pitchFamily="34" charset="0"/>
              </a:rPr>
              <a:t>alkaptonnuria</a:t>
            </a:r>
            <a:r>
              <a:rPr lang="en-US" dirty="0">
                <a:latin typeface="Agency FB" pitchFamily="34" charset="0"/>
              </a:rPr>
              <a:t> which is a human disease </a:t>
            </a:r>
            <a:r>
              <a:rPr lang="en-US" dirty="0" err="1">
                <a:latin typeface="Agency FB" pitchFamily="34" charset="0"/>
              </a:rPr>
              <a:t>charachterize</a:t>
            </a:r>
            <a:r>
              <a:rPr lang="en-US" dirty="0">
                <a:latin typeface="Agency FB" pitchFamily="34" charset="0"/>
              </a:rPr>
              <a:t> by black urine due to accumulation of unusual metabolic products, understanding its inheritance. The disease was studied latter by two American scientists Beadle and </a:t>
            </a:r>
            <a:r>
              <a:rPr lang="en-US" dirty="0" err="1">
                <a:latin typeface="Agency FB" pitchFamily="34" charset="0"/>
              </a:rPr>
              <a:t>tatum</a:t>
            </a:r>
            <a:r>
              <a:rPr lang="en-US" dirty="0">
                <a:latin typeface="Agency FB" pitchFamily="34" charset="0"/>
              </a:rPr>
              <a:t> (1930-1940).</a:t>
            </a:r>
          </a:p>
          <a:p>
            <a:pPr marL="109728" indent="0" algn="l">
              <a:buNone/>
            </a:pPr>
            <a:endParaRPr lang="en-US" dirty="0">
              <a:latin typeface="Agency FB"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b="10834"/>
          <a:stretch/>
        </p:blipFill>
        <p:spPr bwMode="auto">
          <a:xfrm>
            <a:off x="6553200" y="785813"/>
            <a:ext cx="2100580" cy="2947987"/>
          </a:xfrm>
          <a:prstGeom prst="rect">
            <a:avLst/>
          </a:prstGeom>
          <a:ln>
            <a:noFill/>
          </a:ln>
          <a:extLst>
            <a:ext uri="{53640926-AAD7-44D8-BBD7-CCE9431645EC}">
              <a14:shadowObscured xmlns:a14="http://schemas.microsoft.com/office/drawing/2010/main"/>
            </a:ext>
          </a:extLst>
        </p:spPr>
      </p:pic>
      <p:pic>
        <p:nvPicPr>
          <p:cNvPr id="7" name="Picture 6" descr="ssss.jpg"/>
          <p:cNvPicPr>
            <a:picLocks noChangeAspect="1"/>
          </p:cNvPicPr>
          <p:nvPr/>
        </p:nvPicPr>
        <p:blipFill>
          <a:blip r:embed="rId3" cstate="print"/>
          <a:stretch>
            <a:fillRect/>
          </a:stretch>
        </p:blipFill>
        <p:spPr>
          <a:xfrm>
            <a:off x="90055" y="847724"/>
            <a:ext cx="381000" cy="238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1"/>
            <a:ext cx="8229600" cy="2209800"/>
          </a:xfrm>
        </p:spPr>
        <p:txBody>
          <a:bodyPr/>
          <a:lstStyle/>
          <a:p>
            <a:pPr marL="109728" lvl="0" indent="0" algn="l">
              <a:buNone/>
            </a:pPr>
            <a:r>
              <a:rPr lang="en-US" dirty="0">
                <a:latin typeface="Agency FB" pitchFamily="34" charset="0"/>
              </a:rPr>
              <a:t>Warren Weaver (1938) was the first biologist used the term molecule biology as a new branch of science at that time the biochemists began to discover many fundamental chemical reactions and numerous </a:t>
            </a:r>
            <a:r>
              <a:rPr lang="en-US" dirty="0" err="1">
                <a:latin typeface="Agency FB" pitchFamily="34" charset="0"/>
              </a:rPr>
              <a:t>properites</a:t>
            </a:r>
            <a:r>
              <a:rPr lang="en-US" dirty="0">
                <a:latin typeface="Agency FB" pitchFamily="34" charset="0"/>
              </a:rPr>
              <a:t> of the cell. </a:t>
            </a:r>
          </a:p>
          <a:p>
            <a:pPr marL="109728" indent="0" algn="l">
              <a:buNone/>
            </a:pPr>
            <a:endParaRPr lang="en-US" dirty="0">
              <a:latin typeface="Agency FB"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8014" t="22436" r="8012"/>
          <a:stretch/>
        </p:blipFill>
        <p:spPr bwMode="auto">
          <a:xfrm>
            <a:off x="2362200" y="2209800"/>
            <a:ext cx="5943599" cy="3886200"/>
          </a:xfrm>
          <a:prstGeom prst="rect">
            <a:avLst/>
          </a:prstGeom>
          <a:ln>
            <a:noFill/>
          </a:ln>
          <a:extLst>
            <a:ext uri="{53640926-AAD7-44D8-BBD7-CCE9431645EC}">
              <a14:shadowObscured xmlns:a14="http://schemas.microsoft.com/office/drawing/2010/main"/>
            </a:ext>
          </a:extLst>
        </p:spPr>
      </p:pic>
      <p:pic>
        <p:nvPicPr>
          <p:cNvPr id="5" name="Picture 4" descr="ssss.jpg"/>
          <p:cNvPicPr>
            <a:picLocks noChangeAspect="1"/>
          </p:cNvPicPr>
          <p:nvPr/>
        </p:nvPicPr>
        <p:blipFill>
          <a:blip r:embed="rId3" cstate="print"/>
          <a:stretch>
            <a:fillRect/>
          </a:stretch>
        </p:blipFill>
        <p:spPr>
          <a:xfrm>
            <a:off x="38100" y="609599"/>
            <a:ext cx="381000" cy="238125"/>
          </a:xfrm>
          <a:prstGeom prst="rect">
            <a:avLst/>
          </a:prstGeom>
        </p:spPr>
      </p:pic>
    </p:spTree>
    <p:extLst>
      <p:ext uri="{BB962C8B-B14F-4D97-AF65-F5344CB8AC3E}">
        <p14:creationId xmlns:p14="http://schemas.microsoft.com/office/powerpoint/2010/main" val="190362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9052" y="1524000"/>
            <a:ext cx="5529348" cy="4254691"/>
          </a:xfrm>
        </p:spPr>
        <p:txBody>
          <a:bodyPr/>
          <a:lstStyle/>
          <a:p>
            <a:pPr marL="109728" lvl="0" indent="0" algn="l">
              <a:buNone/>
            </a:pPr>
            <a:r>
              <a:rPr lang="en-US" dirty="0">
                <a:latin typeface="Agency FB" pitchFamily="34" charset="0"/>
              </a:rPr>
              <a:t>Griffith’s experiment, reported in (1928-1929) by Frederick Griffith (British scientist), was one of the first experiments suggesting that bacteria are capable of transferring genetic information through a process known as transformation but he did not realized the </a:t>
            </a:r>
            <a:r>
              <a:rPr lang="en-US" dirty="0" smtClean="0">
                <a:latin typeface="Agency FB" pitchFamily="34" charset="0"/>
              </a:rPr>
              <a:t>nature of </a:t>
            </a:r>
            <a:r>
              <a:rPr lang="en-US" dirty="0">
                <a:latin typeface="Agency FB" pitchFamily="34" charset="0"/>
              </a:rPr>
              <a:t>the genetic materials.</a:t>
            </a:r>
          </a:p>
          <a:p>
            <a:pPr marL="109728" indent="0" algn="l">
              <a:buNone/>
            </a:pPr>
            <a:endParaRPr lang="en-US" dirty="0" smtClean="0">
              <a:latin typeface="Agency FB" pitchFamily="34" charset="0"/>
            </a:endParaRPr>
          </a:p>
          <a:p>
            <a:pPr marL="109728" indent="0" algn="l">
              <a:buNone/>
            </a:pPr>
            <a:endParaRPr lang="en-US" dirty="0">
              <a:latin typeface="Agency FB" pitchFamily="34" charset="0"/>
            </a:endParaRPr>
          </a:p>
          <a:p>
            <a:pPr marL="109728" indent="0" algn="l">
              <a:buNone/>
            </a:pPr>
            <a:endParaRPr lang="en-US" dirty="0" smtClean="0">
              <a:latin typeface="Agency FB" pitchFamily="34" charset="0"/>
            </a:endParaRPr>
          </a:p>
          <a:p>
            <a:pPr marL="109728" indent="0" algn="l">
              <a:buNone/>
            </a:pPr>
            <a:endParaRPr lang="en-US" dirty="0">
              <a:latin typeface="Agency FB" pitchFamily="34" charset="0"/>
            </a:endParaRPr>
          </a:p>
          <a:p>
            <a:pPr marL="109728" indent="0" algn="l">
              <a:buNone/>
            </a:pPr>
            <a:endParaRPr lang="en-US" dirty="0">
              <a:latin typeface="Agency FB" pitchFamily="34" charset="0"/>
            </a:endParaRPr>
          </a:p>
        </p:txBody>
      </p:sp>
      <p:sp>
        <p:nvSpPr>
          <p:cNvPr id="7" name="Title 6"/>
          <p:cNvSpPr>
            <a:spLocks noGrp="1"/>
          </p:cNvSpPr>
          <p:nvPr>
            <p:ph type="title"/>
          </p:nvPr>
        </p:nvSpPr>
        <p:spPr>
          <a:xfrm>
            <a:off x="457200" y="381000"/>
            <a:ext cx="8229600" cy="1143000"/>
          </a:xfrm>
        </p:spPr>
        <p:txBody>
          <a:bodyPr>
            <a:noAutofit/>
          </a:bodyPr>
          <a:lstStyle/>
          <a:p>
            <a:r>
              <a:rPr lang="en-US" sz="3200" dirty="0">
                <a:effectLst/>
                <a:latin typeface="Agency FB" pitchFamily="34" charset="0"/>
              </a:rPr>
              <a:t>Griffith’s Experiment to identify the genetic material (Bacterial model)</a:t>
            </a:r>
            <a:br>
              <a:rPr lang="en-US" sz="3200" dirty="0">
                <a:effectLst/>
                <a:latin typeface="Agency FB" pitchFamily="34" charset="0"/>
              </a:rPr>
            </a:br>
            <a:endParaRPr lang="en-US" sz="3200" dirty="0">
              <a:latin typeface="Agency FB" pitchFamily="34" charset="0"/>
            </a:endParaRPr>
          </a:p>
        </p:txBody>
      </p:sp>
      <p:pic>
        <p:nvPicPr>
          <p:cNvPr id="4" name="Picture 3" descr="ssss.jpg"/>
          <p:cNvPicPr>
            <a:picLocks noChangeAspect="1"/>
          </p:cNvPicPr>
          <p:nvPr/>
        </p:nvPicPr>
        <p:blipFill>
          <a:blip r:embed="rId2" cstate="print"/>
          <a:stretch>
            <a:fillRect/>
          </a:stretch>
        </p:blipFill>
        <p:spPr>
          <a:xfrm>
            <a:off x="200892" y="1666875"/>
            <a:ext cx="518160" cy="323850"/>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705600" y="1653020"/>
            <a:ext cx="180721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457200"/>
            <a:ext cx="7696200" cy="3886200"/>
          </a:xfrm>
        </p:spPr>
        <p:txBody>
          <a:bodyPr>
            <a:noAutofit/>
          </a:bodyPr>
          <a:lstStyle/>
          <a:p>
            <a:pPr marL="109728" lvl="0" indent="0" algn="l" rtl="0">
              <a:buNone/>
            </a:pPr>
            <a:r>
              <a:rPr lang="en-US" sz="3200" dirty="0">
                <a:latin typeface="Agency FB" pitchFamily="34" charset="0"/>
              </a:rPr>
              <a:t>Griffith used two strains of pneumococcus (Streptococcus pneumonia) which is G+ bacteria infect mice – a type III-S (smooth) and type II-R (rough) strain. The III-S strain covers itself with a polysaccharide capsule that protects it from the host’s immune system, resulting in the death of the host, while the II-R strain doesn’t have that protective capsule and is defeated by the host’s immune system.</a:t>
            </a:r>
          </a:p>
          <a:p>
            <a:pPr marL="109728" indent="0" algn="l">
              <a:buNone/>
            </a:pPr>
            <a:endParaRPr lang="ar-IQ" sz="2800" dirty="0">
              <a:latin typeface="Agency FB" pitchFamily="34" charset="0"/>
            </a:endParaRPr>
          </a:p>
        </p:txBody>
      </p:sp>
      <p:pic>
        <p:nvPicPr>
          <p:cNvPr id="5" name="Picture 4" descr="ssss.jpg"/>
          <p:cNvPicPr>
            <a:picLocks noChangeAspect="1"/>
          </p:cNvPicPr>
          <p:nvPr/>
        </p:nvPicPr>
        <p:blipFill>
          <a:blip r:embed="rId2" cstate="print"/>
          <a:stretch>
            <a:fillRect/>
          </a:stretch>
        </p:blipFill>
        <p:spPr>
          <a:xfrm>
            <a:off x="228600" y="609600"/>
            <a:ext cx="762000" cy="47625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257800" y="4114800"/>
            <a:ext cx="35052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281</TotalTime>
  <Words>915</Words>
  <Application>Microsoft Office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Introduction to Molecular Biology Lecture 1</vt:lpstr>
      <vt:lpstr>PowerPoint Presentation</vt:lpstr>
      <vt:lpstr>Introduction and Brief historical review</vt:lpstr>
      <vt:lpstr>The Early Years:</vt:lpstr>
      <vt:lpstr>PowerPoint Presentation</vt:lpstr>
      <vt:lpstr>PowerPoint Presentation</vt:lpstr>
      <vt:lpstr>PowerPoint Presentation</vt:lpstr>
      <vt:lpstr>Griffith’s Experiment to identify the genetic material (Bacterial model) </vt:lpstr>
      <vt:lpstr>PowerPoint Presentation</vt:lpstr>
      <vt:lpstr>PowerPoint Presentation</vt:lpstr>
      <vt:lpstr>Avery-Macleod-Mccarty Experiment </vt:lpstr>
      <vt:lpstr>PowerPoint Presentation</vt:lpstr>
      <vt:lpstr>The Transforming Principle in Avery Experiment</vt:lpstr>
      <vt:lpstr>PowerPoint Presentation</vt:lpstr>
      <vt:lpstr>Final Conclusion (1944)</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DR.Ahmed Saker 2o1O</cp:lastModifiedBy>
  <cp:revision>115</cp:revision>
  <dcterms:created xsi:type="dcterms:W3CDTF">2006-08-16T00:00:00Z</dcterms:created>
  <dcterms:modified xsi:type="dcterms:W3CDTF">2018-11-18T17:59:10Z</dcterms:modified>
</cp:coreProperties>
</file>